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notesMasterIdLst>
    <p:notesMasterId r:id="rId6"/>
  </p:notesMasterIdLst>
  <p:sldIdLst>
    <p:sldId id="360" r:id="rId2"/>
    <p:sldId id="364" r:id="rId3"/>
    <p:sldId id="365" r:id="rId4"/>
    <p:sldId id="366" r:id="rId5"/>
  </p:sldIdLst>
  <p:sldSz cx="12192000" cy="6858000"/>
  <p:notesSz cx="6858000" cy="9144000"/>
  <p:custShowLst>
    <p:custShow name="自定义放映 1" id="0">
      <p:sldLst/>
    </p:custShow>
  </p:custShowLst>
  <p:custDataLst>
    <p:tags r:id="rId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609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219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438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30480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36576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42672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48768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2">
          <p15:clr>
            <a:srgbClr val="A4A3A4"/>
          </p15:clr>
        </p15:guide>
        <p15:guide id="2" pos="37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7B4"/>
    <a:srgbClr val="004274"/>
    <a:srgbClr val="2C308E"/>
    <a:srgbClr val="FFFBCE"/>
    <a:srgbClr val="F4D55E"/>
    <a:srgbClr val="EF7F00"/>
    <a:srgbClr val="BC2400"/>
    <a:srgbClr val="420A0B"/>
    <a:srgbClr val="FF3300"/>
    <a:srgbClr val="FF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09" autoAdjust="0"/>
    <p:restoredTop sz="94270" autoAdjust="0"/>
  </p:normalViewPr>
  <p:slideViewPr>
    <p:cSldViewPr>
      <p:cViewPr varScale="1">
        <p:scale>
          <a:sx n="72" d="100"/>
          <a:sy n="72" d="100"/>
        </p:scale>
        <p:origin x="726" y="72"/>
      </p:cViewPr>
      <p:guideLst>
        <p:guide orient="horz" pos="2222"/>
        <p:guide pos="37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0"/>
    </p:cViewPr>
  </p:sorter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2.png>
</file>

<file path=ppt/media/image3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8685213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3A930D33-079D-4CA9-A1E7-7078CAC5F2FE}" type="slidenum">
              <a:rPr lang="zh-CN" altLang="en-US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983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096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2192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8288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4384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80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930D33-079D-4CA9-A1E7-7078CAC5F2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2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99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8591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192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6D601E6-F181-4CE0-8AA3-7C4371F30F33}" type="datetimeFigureOut">
              <a:rPr lang="zh-CN" altLang="en-US" smtClean="0"/>
              <a:t>2021/2/24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EE9FA451-B590-40DD-8D85-FC516DB515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Tm="13210">
    <p:randomBar dir="vert"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5pPr>
      <a:lvl6pPr marL="6096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6pPr>
      <a:lvl7pPr marL="12192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7pPr>
      <a:lvl8pPr marL="18288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8pPr>
      <a:lvl9pPr marL="24384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Char char="•"/>
        <a:defRPr sz="4265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Char char="–"/>
        <a:defRPr sz="3735">
          <a:solidFill>
            <a:schemeClr val="tx1"/>
          </a:solidFill>
          <a:latin typeface="+mn-lt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Char char="–"/>
        <a:defRPr sz="2665">
          <a:solidFill>
            <a:schemeClr val="tx1"/>
          </a:solidFill>
          <a:latin typeface="+mn-lt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5pPr>
      <a:lvl6pPr marL="33528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6pPr>
      <a:lvl7pPr marL="39624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7pPr>
      <a:lvl8pPr marL="45720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8pPr>
      <a:lvl9pPr marL="51816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 flipH="1">
            <a:off x="304952" y="4963670"/>
            <a:ext cx="3124118" cy="1859655"/>
            <a:chOff x="5917425" y="3435846"/>
            <a:chExt cx="3226575" cy="1707654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1676516" y="1295456"/>
            <a:ext cx="8762770" cy="350510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6184" y="2690336"/>
            <a:ext cx="765963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2021.02.24 TCP proxy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67B4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6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2866676" y="3612084"/>
            <a:ext cx="6458647" cy="4571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pic>
        <p:nvPicPr>
          <p:cNvPr id="15" name="纯音乐 - here we are again - 纯音乐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447602" y="-1523870"/>
            <a:ext cx="487363" cy="487363"/>
          </a:xfrm>
          <a:prstGeom prst="rect">
            <a:avLst/>
          </a:prstGeom>
        </p:spPr>
      </p:pic>
      <p:sp>
        <p:nvSpPr>
          <p:cNvPr id="16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4862" y="5212451"/>
            <a:ext cx="70274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汇报人：纪清玮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8534336" y="4963669"/>
            <a:ext cx="3469840" cy="1833989"/>
            <a:chOff x="5917425" y="3435846"/>
            <a:chExt cx="3226575" cy="1707654"/>
          </a:xfrm>
        </p:grpSpPr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2161824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EA8D772C-0BCA-4B9E-AC21-BBE120A84B67}"/>
              </a:ext>
            </a:extLst>
          </p:cNvPr>
          <p:cNvSpPr txBox="1"/>
          <p:nvPr/>
        </p:nvSpPr>
        <p:spPr>
          <a:xfrm>
            <a:off x="161966" y="228684"/>
            <a:ext cx="11658294" cy="5810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代理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 proxy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AB630D5-5A83-4931-A9FE-BB34E4746D45}"/>
              </a:ext>
            </a:extLst>
          </p:cNvPr>
          <p:cNvSpPr txBox="1"/>
          <p:nvPr/>
        </p:nvSpPr>
        <p:spPr>
          <a:xfrm>
            <a:off x="161966" y="870864"/>
            <a:ext cx="11330880" cy="5116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、性质：一种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性能增强技术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、作用：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代理是加速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的中间节点，可以提高与</a:t>
            </a:r>
            <a:r>
              <a:rPr lang="en-US" altLang="zh-CN" sz="2000" spc="75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mmWave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链路的高速通信中的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吞吐量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，实现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优化</a:t>
            </a:r>
            <a:endParaRPr lang="zh-CN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、使用：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在端到端连接的路径中部署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代理将单个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连接分成两个连接，如果位于原始连接路径的中间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按延迟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，可以通过减少每个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连接的反馈环路时间来显著加快端到端通信</a:t>
            </a:r>
            <a:endParaRPr lang="en-US" altLang="zh-CN" sz="2000" spc="75" dirty="0"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在移动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网络中的某个级别上将连接分成两部分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(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例如，在与互联网的网关处、在</a:t>
            </a:r>
            <a:r>
              <a:rPr lang="en-US" altLang="zh-CN" sz="2000" spc="75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gNB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处等</a:t>
            </a:r>
            <a:r>
              <a:rPr lang="en-US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)</a:t>
            </a:r>
            <a:r>
              <a:rPr lang="zh-CN" altLang="zh-CN" sz="2000" spc="75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，并且在连接的两个部分上部署不同的</a:t>
            </a:r>
            <a:r>
              <a:rPr lang="zh-CN" altLang="zh-CN" sz="2000" spc="75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拥塞控制技术</a:t>
            </a:r>
            <a:endParaRPr lang="en-US" altLang="zh-CN" sz="2000" spc="75" dirty="0">
              <a:solidFill>
                <a:srgbClr val="FF0000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、执行过程：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终止一个客户端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连接，读取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/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修改应用层报头，然后打开一个到选定后端服务器的新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连接</a:t>
            </a:r>
          </a:p>
        </p:txBody>
      </p:sp>
    </p:spTree>
    <p:extLst>
      <p:ext uri="{BB962C8B-B14F-4D97-AF65-F5344CB8AC3E}">
        <p14:creationId xmlns:p14="http://schemas.microsoft.com/office/powerpoint/2010/main" val="171594410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AB630D5-5A83-4931-A9FE-BB34E4746D45}"/>
              </a:ext>
            </a:extLst>
          </p:cNvPr>
          <p:cNvSpPr txBox="1"/>
          <p:nvPr/>
        </p:nvSpPr>
        <p:spPr>
          <a:xfrm>
            <a:off x="304952" y="381080"/>
            <a:ext cx="11330880" cy="5577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5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、主要应用例子：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en-US" altLang="zh-CN" sz="2000" spc="75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Milliproxy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，一种用于毫米波移动网络的新型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代理，基于一种跨层、数据驱动的方法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旨在充分利用毫米波链路的优势，以低延迟实现高吞吐量。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①主要功能：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它对连接的终端主机是透明的，并且尊重端到端连接语义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，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可以安装在基站上，并与无线堆栈的较低层相协调，以控制远程服务器上的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向网络中注入数据的速率，而不需要对通信的两个端点中的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TCP/IP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堆栈进行任何修改</a:t>
            </a: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②主要原理：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在毫米波无线局域网中分割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控制环路，以优化无线链路上的流量控制。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将多连接性和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代理一起使用来提高</a:t>
            </a:r>
            <a:r>
              <a:rPr lang="en-US" altLang="zh-CN" sz="2000" spc="75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mmWave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网络中的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性能，发现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代理的性能取决于代理放置的位置，回程延迟和缓冲区大小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en-US" altLang="zh-CN" sz="2000" spc="75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miniproxy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：使用虚拟机实现虚拟化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代理，加速动态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性能</a:t>
            </a:r>
            <a:endParaRPr lang="zh-CN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7723604"/>
      </p:ext>
    </p:extLst>
  </p:cSld>
  <p:clrMapOvr>
    <a:masterClrMapping/>
  </p:clrMapOvr>
  <p:transition spd="slow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AB630D5-5A83-4931-A9FE-BB34E4746D45}"/>
              </a:ext>
            </a:extLst>
          </p:cNvPr>
          <p:cNvSpPr txBox="1"/>
          <p:nvPr/>
        </p:nvSpPr>
        <p:spPr>
          <a:xfrm>
            <a:off x="304952" y="381080"/>
            <a:ext cx="11330880" cy="46546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6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、可以研究的方向：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1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）代理所处的位置与用户设备切换时：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根据代理的位置，需要设计一种机制来应对用户的移动性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例如，如果代理在基站中，当用户设备执行切换时，网络必须将</a:t>
            </a:r>
            <a:r>
              <a:rPr lang="en-US" altLang="zh-CN" sz="2000" spc="75" dirty="0" err="1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MilliProxy</a:t>
            </a:r>
            <a:r>
              <a:rPr lang="zh-CN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的状态从源基站转移到目标基站。相反，如果代理位于核心网络的边缘节点，则它可以管理多个小区，而不需要为每个用户设备切换转发状态。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）如果实现虚拟化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选择哪种虚拟化技术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3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）多连接性和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代理更好的融合</a:t>
            </a:r>
            <a:endParaRPr lang="en-US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（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4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）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TCP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代理缓冲区、</a:t>
            </a:r>
            <a:r>
              <a:rPr lang="en-US" altLang="zh-CN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MSS</a:t>
            </a:r>
            <a:r>
              <a:rPr lang="zh-CN" altLang="en-US" sz="2000" spc="75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、流窗口等参数设置</a:t>
            </a:r>
            <a:endParaRPr lang="zh-CN" altLang="zh-CN" sz="2000" spc="75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37629"/>
      </p:ext>
    </p:extLst>
  </p:cSld>
  <p:clrMapOvr>
    <a:masterClrMapping/>
  </p:clrMapOvr>
  <p:transition spd="slow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CCD6CCE-1E93-4DBB-BF8B-EE6185B2319B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CB180rBpDe+CAUAABcRAAAdAAAAdW5pdmVyc2FsL2NvbW1vbl9tZXNzYWdlcy5sbme9WGtPIlcY/r7J/gdCskn7oe5uk93sB8UMcMTJDjPuzHjZNs3EVGNMXExK2+xHvKAoXkjtemWtUEVEwFWLIqL9MeWcM/Np/0LfYQDHW5mxTT+YeNDnee/Pew6t7e/fjTh+HvwhODwaaHM+b3nmdAwGvh8dGA4MtTm75Y6vXjkdwR/7AwP9I6OBwTZnYNTpaHc9ftQ60h8Y+ql/aBB+f/zI4Wh9NxgMwjHo0k9XZ8fwQJuzy614BH8Xw79VOMEnKG7W53ThcBYvFkl6Tc3MOb74+uWr989fvPyy9WkNaIVH8jMcdxfTi2cWiHhZFDgF2BCn8KhPdroqxWilGNISBXtgoVvmWB6BI9u7tHRkD9wloh7d8qxFy92iiHhZkTjWixRWUnhBriaFQzLyOl1kPI3/DGtbEXU3RONRHE5rE2ky+wFfHNKZaTIzr05c0LMyLc01s+QV/AzLKyKSZJH1yKzAQ4Cf5ivFebVw+rk8Rz8l8NYhPi/R/agaCuPTI3qyRFNjJJc0bNf+IbyL82d/hcab2hOZXpb3KbIgcJKCeG/9E6eLFmLk42/0LIPjyzZpREZCIqRlL0HX82Qp9QC4UmsyPZM4ktHWtu2RdLK+Tg5+ZN0RdTOJwzM0N2WPowtB9i2goDWQCJ0lSb2CCO2glos4vIMPpmiybBSfZJJqatmoDcn8ShKRZpws7xGg6TyyiddghF4gud9pstSMwo8kifEhxS30QcMCPJayAxFeQ/DJEs6v20G9RRIUfvWgGYZnelgfoze4Pk/1fq8P02IGkoZzq3hxuXIWxTPzeqPHo9rYAl2fbAyWPRsSetMNlWIZzjSwlcuPNLyrbU3h0iINLaqpC8vsoCEe5NW75U03+43SwbAc8irQPl6hV5Gr0gZm9MlN7uPwmJo+hDi00BFMMd7YouMl+CuJZ7TQOoSF41d64XhS0xnei/qetIBK6UEXs9reik2frsnULdeMDOBwBK+uqHup+11wmF2wo2Z3uKN3872+3M6FNT+MxFr3RvIgnhFZ4b6i0ckEOf5g5r5RNJyfI5EYOEqz2eu5wuVCw3nDXZBvde/wAc7ZrZ5lX/Dl3H+Svab11L2znamHeicZMuxmQerU6QweP7YOQrB1QRa0jXOci2kThcr5iXUwy3eASUPcYSerx9NqetY6nBfqDJOJB5P0QF7NTliWsBq+F7klVobbFD05ovtrzYDVcTaKeU/lq2U3T6q2kdSWoyS3ba57Mzume9C1LSOzMqdf/T4tgGLDbgCJ1dZiOHJigbDbj+qBG7vhZgRqagxfbkJLkmzi9tKpXMzTizyEgnejZCyJL/dqV66VhfZ/Y92IyMzYjK0xh/9YiMYIVofrRi0aUVm4KkqIET2diofhPUi/mi0uk5OIRRD0uB47J0sKx7h1ODlKkPgM3SjSbEpLnNGNvEUq4wLvRR0M0NWjjcXpH8mWlhaLHDd9qcLp+RLZjH8ur9sigdnVdRA1yL7F29PkOP1dMxaZcV8HGjgrsNrT5wpo5QEks9B5/9u7otrOtVoxssx4Ov3Q8XA1VAuTpBSzA/cz4mtQqOqVHGq1pWcJn+7g8KkdlmqqLSfZBLT5zjRDb62IfIjM7ujqXphU802vyHrEMtulMF5v9eUN++l8kyzNwoLEs1v6C8P0BLdK5ulkeBDRG3z0NK2WD+zwVRdOXXNgvI1zY7h/geG+S+Ibp2D1K4zWp6ZvNP4GUEsDBBQAAgAIACB180rikF8z9QQAAN4QAAAuAAAAdW5pdmVyc2FsL2N1c3RvbV9wcmVzZXRzLzAvY29tbW9uX21lc3NhZ2VzLmxuZ71YXU8aWRi+91cQkia7F2vbTdr0QjEDHHHSYcbODGr3IxOzGmNiMSm7m16CiqKokHXrJ3WBtYgI+NGIiOj+mOXMmbnqX9h3GEDEujPTbvaCi4M+z/v9nPfQ0/fm1ZTt1/HXgclpf6/9cfcju23c/9P02KR/otfuE/u/eWa3BX4e9Y+NTk37x3vt/mm7rc/R1TM16p/4ZXRi3NHVZbP1vBoPBOAQcMDh5mibHOu1DzolF+cdpNiXEsN5OMlJe+wOHM7jWFnObim5ZdsPr7/69umzN4+fPP2652EDaoJI8FIM00FVJ3ryyJiHFXmOkYAMMRKLRkS7o1aO1spBNRmyhOV8IkOzCNzY2yelE0vYQR4NaXaXzNn18TxiRUlgaDeSaEFiObGeEAaJyG13yDNZ/FdYTUaU/SBJRHE4q85m5aW3+OqELC7IiyvK7BW5qJLKsoEhN+elaFbikSDytEukORaiO16plVeUs/OP1WVynMLJE3xZIYdRJRjG56ektEYyIbmQ1k03/iG8j4sXfwdnjMzx1DDNeiSR4xhBQqy7+Y3dQc7i8rs/yEUOJ9atsfCUgHjIyUGKbBfltYx1tNRoLi2LOJJTt/YscQzQngEGPqLmhrKbxuFFUpi3RDGIIPHGIOgJxENHCcIwx0MfKNUyDr/HR/MkXdWrLufSSmZdr4qc+11ORQwoadbFQbO5xDZanRCaQC78SdIVAwYvEgTKgyQnNwJ9Cuh4xgKCew6Bpyu4uG0B9BIJUPDNIwMISw3RHkrram2Gmk3eHKBYDvKFC5s4tl67iOLFFa27E1E1tEq251rDZMmEgF74oEY0xbTNaO36HQnvq8l5XImRYEzJXJklB9FwIbfWJS989HdSP0UzyC1B27i5YUmsKxlY0YY1fYjDISV7AlGowVMYXLyTJDMV+KucyKnBbQgKJ24UwvagoSysG4086AZZ0kIu59WDDWsu3dKlO57p8eNwBG9uKAeZ+z2wtXtgQb4+4Y3Wxfe6cjcT5tzQ02raGcGFWIqnufsqRuZS8oe37dQdFcPFZTkSBz9JPn87U7h61vJd9xbkWjk4se6b1dKZdgVfL/8XuTMspuac5Tx9pnOCrrxOGvRNWcjhmQ+mMQhuWJADdecSF+Lq7FntsmQaS7P9YFBXc7h+lQ8LSnbJNJrlmgRzqc/lGIKUtrtgVrca8GHkFGgRViZSOiWHWwa4+hDrVbyn5PV6t8+nupNW16NyYa+94AZm2radW7eKSIuMtt0dr4JGw2UAqqpuxXGkZMzn86Jm1Ppl0Om/kgnh613oRDmfunvJ1K5WyFURAsH7UTmUxtcHjb1qY7XvC4zr8bQTGpC1hu9fi9Cau/pEddShFZPxNiggincNSC6KdSFt/4qty6WIOQy0thY4IwoSQzk1tHz6m5xYJDtlks+oyTDZKZpj0tdzN+qngK0ZajyBj6Pd3d3mKDo9qaO1fXY38bG6bYUD5lXTPdTi+h7PbCnZyx8NSETKeRunw0ygGm+aFs7My0akoeH+rydDvYkbVaJEkXINeKHPYf0DIZMrcQtoL8U/B0mqL9xQpayWIXz+HofPLZDUs2w2v204a2/HduSX3QZatCI9KFFud/0lDRfR5a68tgT3IF5Kao+Htie1SS7XAMWCZHbQkfOsUj2yQFe/WpoaAwOtn2+N8yfkvHUIOLq6eh7e/DTxD1BLAwQUAAIACAAgdfNKpGu+XAYFAADYEAAALgAAAHVuaXZlcnNhbC9jdXN0b21fcHJlc2V0cy8xL2NvbW1vbl9tZXNzYWdlcy5sbme9WF1P21YYvudXRJEqbRej7aRWvYAgJzmAVcemtgN0H7LQQAiJBqlsUy8TSiAk0GSitHyELuYrGQWnwCghCfBjmnOOc9W/sNd2gABltrWpF7k4ged5v5/znrR1vHg26vl96Pn4yFik3Xu/9Z7XMxT5ZWxwJDLc7g3Lnd898nrGfx2IDA6MjkWG2r2RMa+nw9fSNjoQGf5tYHjI19Li8bQ9Gxofh8O4Dw6XR8/IYLu3x68EhFAPwz9VOKFLUPxsl9eH4zs4XSKFJX171vPT82++f/joxf0HD79tu9uAOiCSQgzHXaMyiR7cs+fhZVHgFCBDnMKjftnrq5VStVK0rh66wgphmWN5BG5s5Gl53xW2R0S9ht2kM7thUUS8rEgcG0QKKym8IJsJ4ZCMgl4fmSjgs3hdrej5CZpN4Xih/rJAkgv4ZI/OTJOZOf3lCa3kaWXXxlBQCDEsr4hIkkU2ILMCD9EVj2ulOf3w6HN1lmpRktzElTJ9n9KjcXy0TytpuhUju2uW6cY/TMWxdvwpOmFnTmT6WL5LkQWBkxTEB8+/8fpoZZ6s/kkri3jl1B2LyEhIhJz8pdJljcxvuUcrjeYysogTufrShiuObrarm4OPbLihz+VxfIbuvHZF0YMg8fYg6AkkQkdJUp8gQh/op/M4vomLUzQXs6pO1qN6fsqqClHXiZqwoWT5gADNFpCbaC1CaAKyu05VzYYhhCSJ6UKKX+iHPgV0ZssFQngMgasa1pZdgJ4iCQq+WLSB8Ewv28UYXW3M0HmTnw9QehvyhXcXcfpN7TiFZ+aM7s6m9LNpujx5MUyuTEjoSRhqxDJc04zWTldpPF9Xy7icJodpPZ9wSg6iEUBBo0uehNkflE6G5VBQgbYJCn2KbCoZWDGGde09jsd0rQRR6GcrMLh4JVcrleGvJLtdjy5DUDh7qRCeOw1l4YOo/04ryJIR8mGqvj3rzqUrunTDMyt+HE/gD6t6ceF2DzzNHriQry94Y3Txra7czIQzN6y0OnZGCiCeEVnhtoqRtzlysNBMfa1iWJsliQz4SXd2rmYKV3MXvlveglzrxVX3vrktnWNXcObV/5E722J+TeckS3n9LOibPr1dq+YcYxDcsCAH9QmNanuOUSzfCaboBxXn9uDi1Q+m9ULSMZoXGgRGp1Vf040ycNTOVBIrOubohWQ2u+BUsRrwPuSXWBmWJXryB16N2uDM8bXqd0uxzYm4MplbFVyNkt2N5lLbmGnac67cJzIrc8ZeV6yCOsM1AHpaX8rgxEd7vnAInUdtXQPX/de3YrXKK+hBsqPevF5qJ3P0RINAcD5FYmt4Y66xUWXedvwH41Y8zYQ2ZBdj969FgImzlMmcpWt1uIjJfg+UECMGupUAwweQsXml35CPCWcYaG0jcE6WFI7xG2iyr5LsDF0p0Z2tunpMVzRnTNZiHkSdDLCdh5rJ0r/XWltbnVFc98REG5vsu+zn6rIbDphXQ/HQBdePeGOaHBR+tiGRGf9VnAVzgGq8Zi5xDt40MgsN97UeC2YTN6rEyDIT6A5Bn8Pipx9OknLGBTrEiI9BksxVG6qUMzKEjzZx/MgFiZllp/ltwrl7NTYjb9wGZvqM2+BwUtfslNyIVmZ7FCYYNN/QcAVV3pH5JD6dxcmc8Wxoekw75Ap0MzxI5jU6elTQq0UXdObVcq4xMNDW+co4f0HOLw7jvpaWtruXP0r8A1BLAwQUAAIACAAgdfNKGHenhAcFAADeEAAALgAAAHVuaXZlcnNhbC9jdXN0b21fcHJlc2V0cy8yL2NvbW1vbl9tZXNzYWdlcy5sbme9WF1PIlcYvvdXEJJN2ou6u012sxeKGeCIkx1m3JnxY/uRianGmLiYLG2zl/iBoqiQ2vWTtUIVERW/iiKi/THlnDNztX+h7zCAiGtnZtv0gouDPs/7/Zz30Nbx7s2o4+eht8GRsUC782nrE6djKPDD2OBIYLjd2SN3fvXC6Qj+OBAYHBgdCwy1OwNjTkeHq6VtdCAw/NPA8JCrpcXhaHszFAzCIeiCw+3RMTLY7ux2Kx7B383wrxVO8AmKm/U5XTh8gGMFkllTs/OO795+8fXzF++ePnv+ZdvjKtQCkeRnOK6JqkL07Ik5Dy+LAqcAGeIUHvXLTle5EC0XQloybwsr9MgcyyNwY3uXFk9tYbtF1KvbnbNmt0cUES8rEsd6kcJKCi/IlYRwSEZep4tMZPCfYW0rou6GaCKKwxltMkPm3uPrEzo7Q2YX1MlrelmixXkTQ17Bz7C8IiJJFlmPzAo8RHe8UC4sqPmLj6V5epzEWyf4qkj3o2oojC9O6fkSTY+Tw5RhuvoP4V2cu/wrNGFmTmT6WN6nyILASQrivbVvnC6aj5MPv9HLLE4s22MRGQmJkJO9JF3PkaW0fbRSbS49iziS1da2bXF0sb4uDj6y7oa6mcLhWXo4bYuiG0HizUHQE0iEjpKkPkGEPlBLBRzewUfTNFUyqk6yKTW9bFSFZH8lyYgJJct7BGg2j9xAaxBCE5DD32mqaMLgR5LE+JDiFvqhTwEdT9tACC8h8FQR59ZtgF4jCQq+emQC4Zle1sfoXa3PUK3JawMUy0K+8OEqji2XL6N4dkHv7kRUG1+k61P1YbJlQkKveqBGLMM1zGj55gMN72pb07gYo6GYmr62Sg6i4UFevUte9bDfKJ0MyyGvAm3jFfoUuaJkYEUf1tQ+Do+rmROIQgudwuDijS06UYS/kkRWC61DUDhxqxCOR1Vl4b2o/1EryJIecuFA21ux59IdXbrnmRE/Dkfw6oq6l37YA0ejBzbk6xPe6F38oCv3M2HNDSOtlp2RPIhnRFZ4qGJ0KknO3jdSN1UM5+ZJJA5+0oODu5nCpXzdd8NbkGt178S+b3ZLZ9kVfDP/X+TOtJi6c7bz9JnOSYbyulnQN3UmiyfOLGMQ3LAgB9rGFT6Ma5P58tW5ZSzLd4JBQ83h+lXPZtTMnGU0L9QIppKfy9ELKW10wapuVeF9yC2xMqxM9PyU7q+Z4CpDbFTxgZJX6t04n9pGSluOksPtxoKbmGnYdu7cKjIrc/p2d7wIGg2XAaiqthbHkXNzvh4/qkVtXAbN/qvpcXyzCZ1IDpL3L5ny9QK9zkEgeDdKxlP4Zq+6V60sdvwL40Y8jYQmZPXh+8ci1OeuMlFNdajHZL4NSogRPV2Kh+E9SN+/YsvkPGINA62tB87JksIxbh1NTpMkMUs3CvQgrSUv6UbOGpOxnntRJwNstVDjCfpHqrW11RpFsycVNL1aIpuJj6V1Oxwwr7ruoTrXt3h7hpxlvjchkRn3XZwBs4CqvmlucRZeNjILDfd/PRkqTVytEiPLjKfLD30O65+anyLFuA20nxFfgiRVFm6o0paeIXyxg8MXNkgqWbaa3wacvbdjI/LebZALkbkdXcnzU2rObAXWo5XZboXxeisvabiIrjbJ0hzcg3huS388NDypLXJ5uhgeJLOJjl5k1NKRDbrK1VLTGBho41wf519gnD8h5/VD0NXS0vb49qeJvwFQSwMEFAACAAgAIHXzSlUjrMK6AwAAqAwAACcAAAB1bml2ZXJzYWwvZmxhc2hfcHVibGlzaGluZ19zZXR0aW5ncy54bWzVV11PG0cUffevGG2Vx3ghJQ1Fa6OIDxWVEFS7UvuExrsDHmV31toZl9AnQ+IWYgy8JFBCK0CVMSmhkCqtgzD9L61n1/uUv9BZr+2sA0JrklStLMvamXvPOfdj74yVwfuGDr5BFsUmiUm90R4JIKKaGiYzMenL5Oj1fglQBokGdZOgmERMCQzGI0omm9IxTScQY8KUAgFD6ECGxaQ0Y5kBWZ6dnY1imrG8XVPPMoFPo6ppyBkLUUQYsuSMDufED5vLICo1EUIAiK9hkqZbPBIBQPGR7phaVkcAa0I5wV5QUB/VIU1Lsm+Wguq9GcvMEm3I1E0LWDOpmPRR/23v07LxoYaxgYiXExoXi94yG4Cahj0VUE/gbxFIIzyTFnJv9UlgFmssHZNu9Hkowlo+j9LA9kOHHsqQKXJAWBPeQAxqkEH/0edj6D6jrQV/SZsj0MBqUuwAL/6YNJyc+uzryZEvxscmPp9K3r07nhyb9EU0fOROHEXuJFKEIDNrqajNo0DGoJoWuoXPNNQpUuTgUsts2iQd4rxnkDJ1kfuGl2gjI4W0CWigQDUS9zAZFZa9EpgWgehzMem2haEuAcygjtW2M82mKMOsUfXRoCUQWKI9EbiTkN7Q+9lR09CiKCirtUO9nKtxe6FcL83zs59qlUf2wY6zVXDnV5zNh/ajx7x67Cx9X6sWneqh+6TA9wr2/C4/23eOdvj2MV9fGWzksgl0CQH/M+9uL/LDZXtxza4cuPvr9lKx/qDqPt0VuPbzn/npyzZfV5hublPI5Vvltvu1xPjY8MjU2MTwyFfXgAjKiyXA6bw6dU6W+VLRzb3oTn5+kW+s1/dLQTYQji4kUa1SrO/+wvPz9fKxr/D16TJ/uu0snIhde+vZ+XA7BUSDArqOrlEfflSs7x+/VZ823d+5hSvCbpWdg4NOtcGq+8J9cn62/B5r9a/QOg937N8eBx3fqlz3Wegq4PpeTry5PF92H7zpjSt0IF99Jlz48w2++qT2qiBC4X+8OD8TutJWO/vRye+529/xk1Unt1ovVbvC6em98XHfzU9u9X86EJX/ypWuX+rUPA0mdYhJ6zgYuvQ8aJ8J50elInsj/OKJzqzsf3Ogix6qVXLuzsswya1VCuGN7Y1fw5jxtVIYM2f3hB9uhuINnDqhBBytiCYTjSuGqfvDGl/8/X322RV65Z1Of7/RPkyvfMCY3+X9+N+E7D+1L5IdN0dFvvBq6+0YmGBDJELHGmrfh+M3+3rEXfTCrUhEoHX+u4hH/gFQSwMEFAACAAgAIHXzSsYvY5WzAgAAUQoAACEAAAB1bml2ZXJzYWwvZmxhc2hfc2tpbl9zZXR0aW5ncy54bWyVVm1v2jAQ/r5fgdh30r3SSSkSpUyq1K3VWvW7kxyJhWNHtkPHv5/PsRsbCGScKuG75/G9+O5oqraULz5MJmkumJDPoDXlpUKN101ocTPNWq0Fn+WCa+B6xoWsCZsuPv60nzSxyEsssQM5lrMhOfRu5vYzhuJ8fJujDBFyUTeE7x9EKWYZybelFC0vLoZW7RuQjPKtQV79mK/Wgw4YVfpeQx3FtL5GGUdpJCgFGNL3NcpFFiMZMO/pyn5GcnpX57M/oO2ootrSlp9QhmgNKSEu8vUSZRjPze3xq8xRzhM0/NUG+uUzyiCUkT3I+PK7ryiDDNG0zf/0SCNFiQWNOecf8Z3DBCnM+GFUVygXCZgQOrr4Cq48Nte7AOS+hnOf4rhKwZ6wrgcLAR89Y7DQsoU08afOpirx9thqMx+w2BCmDCBU9aAnE/QTaZW/Jtb1uD/wRnkRgJyiR7wK1taw6uINgLG+x69Wt3ZVhPG964IAJeycMoiwV/bI36asR8hA2SOfGS3gkbP9EfzQ0nH8E98S95jnq2+swIk5+nr5k7eipwccXBW4dgqPqUUBC4XhvNAa8NXSxOq6kJKjmFJOdrQkmgr+C3HZ3iaj0uTA4DrtdF+lmmoGp9rNxmiWdPhe9hx3o7PG7dj9KPTJdeeJNjv8Zkq0JnlVmx8lNZ04nhkSU5hpcpqBW9LAQd7zjRjJqYncgnwRgo31woWGEGszGwKLbrKG4GkSlCBNThc5dZecqj5v6wzk2jwaBd81sa7DVbSsmPnTrxTeoIgJA8aOqStzHSf0vSkDhesAIDKvfMt2h85St0xTBjvwgx8obMJDmaXKtOhQty31A2x0MCJOMaof3Zro+yTExYYThFcTlogXTmgY0fKaZMomFk39pZ3sVxm2XgjqFK6VoquN/biERon/Sv4DUEsDBBQAAgAIACB180pz5k96iQMAALkLAAAmAAAAdW5pdmVyc2FsL2h0bWxfcHVibGlzaGluZ19zZXR0aW5ncy54bWzNVl1PG0cUffevGE2Vx3hDShuK1kYREAWVJKi4UvuEht3BHmU8a+2OQ8iTIXELMQZeEighEaDKmIQQSJTWQZj+l8az633KX8is13bsEFlrRKPKsqy9c+8553747qgDd5MU3MGmRQwWgT3hSxBgphk6YfEI/Dl27WIfBBZHTEfUYDgCmQHBQDSkptKTlFiJccy5dLWAhGFWf4pHYILzVL+iTE9Ph4mVMr1Tg6a5xLfCmpFUUia2MOPYVFIUzcgfPpPCFqwjBACQ36TB6mHRUAgA1Ue6YehpigHRpXJGvKQQvc6TFCq+1yTSbsdNI830QYMaJjDjkxH4Td9V79Pw8ZGGSBIzryRWVBo9M+9Huk48EYiOk3sYJDCJJ6TaK70QTBOdJyLwcq+HIr2V0yg1bD9z5KEMGrIEjNfhk5gjHXHkP/p8HN/lVsPgm/QZhpJEi8kT4KUfgUOxieu/jg3/NDpy88eJ2K1bo7GRMV9ELUZpx1GVdiJVCjLSpoabPCriHGkJqVvGTCFqYVVpNTXcpgzWJs57BpMGlaWvRUEwJZXSmQi8ahJEISAcUaI1Tzky45hfI1Tm4MX2hKcYh58A/Xy1BDIt3ErUOLG8KmpRe65YLcyKk2eV0kN7b8vZyLmzS876A/vhI1E+dBZ+r5TzTnnffZwTOzl7dluc7DoHW2LzUKwuDdSqUwfqQCD+ybqb82J/0Z5fsUt77u6qvZCv3i+7T7Ylrv3yT3H8tsnXFaabWZdyxUaxGX5hfHRkaHhi5ObQ8C8XgEzKy6WF03l37BwtioW8m3ndnfzsvFhbre4WWtlAMLqARJVSvrr9QmRnq8VDX+GH40XxZNOZO5Kn9sbz0+m2Cwi3Cug6u1p/xEG+unv4WX+adO8zc2eE3Sg6e3vtalu77gv3ycXJ4jn26qvQOg+27DePWgM/61z3Vegq4epORv5zRbbo3v80G2eYQLH8XIaIl2ti+XHlXU6mIv5+fXondKWtcvLUye64m7+Jo2Uns1wtlLvCudRz+dve776/0vdDf1j5N1O42DGovt/HKCKsseAHO2745pY/vSpVxVusX97R3Ex/rRUtp6JSyrhbb4OUq1LKBXe2114FcRMrhSBuzvaR2F8PxNvyHgkk4GBJjo0cRbke3T9WxPxf5zk5Z+h+5ze0Pxvn1P3/MIuOM/z/TcJ/al7I2m5gqvLFK2JI2tuv29HQR1BLAwQUAAIACAAgdfNKS3kCs6EBAAAuBgAAHwAAAHVuaXZlcnNhbC9odG1sX3NraW5fc2V0dGluZ3MuanONlMtuwjAQRfd8ReRuK0Sfod2hQiUkFpXKrurCCUOIcOzIdlJSxL83Y16x4xQ8m/jm5I5nIs+2F9SLxCR4Dbbm2ew/7L3RADUtC7i1ddahZ6gTxdIFzNMMWMqBOEh5/PQk786Ez5hwYxpVn2irGn5E4JslZaqJ5x4L6dGURys92o9H2/gS/1qVHaraV9Roc1RoLXg/FlwD130uZEYNQ27ezWoW6MCiBHkBXdIYLNPQrC7y7PgUYjS5WGQ55dVMJKIf0XidSFHwRVf+VZWDrH/4eg8MXsK3iWXHUqWnGjI38WSI0U3mEpSCQ97nCYYXZjQC1vAdmPUPahm3C3LoMlWpPtKjO4wmndMEWl0ajjBsjNderW6GGG1Ow0bviYd7DItgtALZsho/YligyIv8ih+YS5FgR1pou+cnlAm6SHlySD3A8HJ4WLTt6t65UHP8MbGukHCu0MpzI7OuwXHFrdfei6ucrDPPl8w3B7hP7B5VrlieROs42p0juP8KCNWaxqusHg/1aMSWg6qfQU75UqCQUbkGOReC1QV9Xzq7m7y3+wNQSwMEFAACAAgAIHXzSn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IHXzSr7vPnByAAAAcgAAABwAAAB1bml2ZXJzYWwvbG9jYWxfc2V0dGluZ3MueG1ss7GvyM1RKEstKs7Mz7NVMtQzUFJIzUvOT8nMS7dVCg1x07VQUiguScxLSczJz0u1VcrLV1Kwt+OyyclPTswJTi0pASosVijISaxMLQpJzQUySlL9EnOBKp83bnjRuenZioXP5u5X0EjOL6jUVNK34wI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CB180q+r46Tyw0AAGxkAAApAAAAdW5pdmVyc2FsL3NraW5fY3VzdG9taXphdGlvbl9zZXR0aW5ncy54bWztXetv29YV/76/grBRoAUGW29Zg6KBIqlEqCy5kpK0GwaBlm5sIhTpUZQTF/7gpHHzboJlTZvEzWIvdRw3cZtkeTmP/i9bKEqf+i/sXJKSSL1MSm7RFgwRo7y859xzz/ven4NGK8c5gapWZLHMfcrKnCjkkCxzwlwl9geCiBZFXpRmJFRBsjZgHSIEtowOjB0WZE7mUWmMqMisUGKl0oGxYyxfQWM6SZOI4ODDbFWWRWGiKAoyEuQJQZTKLD9GLLJ8FVgltD9jk3sTiotIckB2jC2izsXC2p89qSwrBcP46UlTFMsLrLCUEufEiVm2eHxOEqtCyY6M80sLSOI54XhrciRMMb1X4bmKnJRRuYdszBR+bFAtgPUqqC1aiMHPYEKenUW8dT2PHYrOtQaooYNykatwsomS9OKnJ+UCO4d66TyUIGlfPxIB1uhlpzB+BtDI6KTcmu334af3bJ5dQlKvJegAfnoTiQvVBYfusyCJc1jLPTXQ37QtMl5kSxDxbfE8+BlMgzeHl7NjHYvCtK3TzXnRSVM66ZtgaFY6TsSBnHi/KC4sfbAPicYb8lMhr+NE4wsEpyJxp4lmKkz5E7SzRBOP0PE+NPuZaHyREBn3Oc00dIih9grinplmgP4GZZqAPxAPhn/ZdBMMhOKRgKN04/f4IwGH6cbHhPyRoN10M0Dx/dONl/Yl/IlfJN34Iv6gP+Es3dhZqivdDAgpa7qxeE5XurEMmFqeo5xQEk8khWOiQdhMOBT+Wol5CF1qYipMTtFT8BaIB3xEOMD4mCmCZoJgJSLipyN+Cr5BDaKikx0sdL4SKkKS6c01Omn52k2QFCpIkpNCCZ2M+a2zzZ+sOzgogfphXiUWCuBnubnqsl6WiIAXWhxm2Uf6/f4QQQVpL+1ZDocjYdJLMJ5A0ONfjk/hskd4g0FvJLTsDfuCfnhLRELAJcBEQkQgHAj46GUf4wNqgiTjtI9aDvsjXi8JqzFTEWo5kYiHPR7C6/X6A/RyMORPxD0EzPYDD9I/hRXop/1xf2iZjJPeKT+RoBLxRGCZoZkQFSSmIHA8nuVAPO73eNrKbe/OrK72qO3tNNW5B8OeJuj5te1tVueKFquSBJPzqAxeLiOj5qmnfqiff1zbWq9982Oz7E0a83G33pzeassto62wwMxiZl7RSW3IEjbmlt9mHY2N605jbMkOpZbRHdCZK2lsXG/W7ZIZa+nd+iCiPrXUjpjtYhob92gN+6DZPappbFzv2O2TNatbbFzv62xRmuopCKr9cUDXXnJvjfSpqLFxvTkcRNpZUmPjUyR+BtN01FSQUWve9ybSakRsXO/eB07vqqqxcT1PDqTqLKt2tNerrtoxdFdhBQm1Dt4WUauy2rGSoTa9h++YaLx25pJoGVYB45qTizGksZyJF6jM9AyZ/qSQyhzMFOLJg2MxZfWBcuVFbetGffsS8b4vNHXSGwx9EJ00CG2yyk2TqVQvZkGPPV7pfDaTKgBDJlVIMx/nx2LvXlx892Klsf7UMX3mcD6VTDMgzt176u5jx/QzWeYIXv+C/fUPZ7NMOl/IpZI0U0jmCulMXlNQiskz9FisdnpL+XG1cedc/d6KunZRWd1qfLZVu/Cl8uaRev5s7fzl+mdv1Jev1d1LNhajM9NkMl3IMrl8Nknlk5k07PSHy+9eXK4/ff7T60vqD+vKnUfKq131u4v1lVXl+WP12TV181Tt4Ya+vDFh9Z6y8/J/K6ftLJkljybTBwv5TCaVKzBpujkyFlOfXq198y/15baydt05pyyZY7Kgn/vr6s2d2rXN4TgUDOfDWlXObTdu3HXM51Dy4KEU/M1jceq3N5TV8+rDzx2zmWHAGPYIwV+YLHhcLnc0kwUfqb9+oax+q3z/ubrxWveI2vZGffO6bq3a9j9r6+dssE2mqQw4I5U3sdaZgoPUHv5b3di1wWWayeXIg0whnvkYfBk4XN10SJX5EBSxsavs3HRI+AmTA4f4+nsbZGnySPIgiSMAx1wzIJoBd2UbdKg8/Fq5cv3dy4vK+cs4EtYuNk59od480wo+x8vkmI8Og+2SZMoU1+/efqOu3mvc+VzZvaKuXKlvvnGyACQciqGxF310OPmXQoJMphi6AG5FZ44W8lo2hJVwgG98p6yeqm89gt00Vh5DsCu37qind+FrbW27sXITNqestTML8Z6RkdI08/F7E5DS8NZfPGjc/8q5WJac1iWdrgdl9Zzy9Vf1+5v9pSDMUjhMfT0kwl7eV5xujdgTRVevI4FyFJMms8lMP+upZ9ZrT740s++wnrJzqXbuKsiqPnhg1Zjy+mlLfl1iSPf1+4+Gk8+pGW2Lo7y9tF863NOwWEDH+hpBwJyereNJyIX1s9vK6SeO6Bio2JAuGrdeKQ+vNj57+u7VM0f0yXQCFtYrAZT0+pOz9a0LjjikM00mZ9ZH4XME1GwWxUmOM1gcZeK5ZB7aM/XZY/W7GzZotWDXLdzHHTRfMMdx49ZG4/rF2sO7ZmewsZSpq7JUpXwyn8Id5Q9fQG6HQgKZuHHjqnLumT2eh6eZpgb0QtK5j/rmKeXtbfDW2oP17iL17s1l9c0ObEi5d7F2akN5e9/o4b764s8jCqDvy8zUBsNWoA40SitGtejrsEtrb/Y60BxDZqlDBYpMUwzu9a5crz07Z58O3B8rIZXPFVJkHHOoPV6vrZ1Xb71QH2w21l+qt3bsc9OPCTSTIIFjc9tX19T/bExMTNhn0ymRxkF9da12e+2n1zed8oH4xnmTafH7q3L3bO3J1t9sMMqTcSutTmqT0jhvtWltnrrySXDKX/IYozm7YT0ynyepQ9MQD9Bu1p+eqe1edchhmsx+COlMa/zBenewxpTn3yqrzx0y0jTvROcmWudnXTN1V4XZWald+BZXhqdn6jt2WnC8+3xypkDStHYTAEXu1e3atQtQa5ULd/CBxnQl4IAfdYhMQ+rtYKk+36q//t4hS61kNXMUJAL9vZUG/gFpoE95aA20r1h4dkmsypYbG0GWRH4G33V1X+7CBHw1N8ujmCxVUXSy+WaeUZkXT2SqMs8JKKZhrNFJ81Dn1BmQYYatVposrWOds7PoBCeUTFONgc55R0S+WkaUvhvTdOt4JxVFxbWrYLPcrbEuwSW0aHwySd4e7JyfRiflrvmmwc75OZ4roYzAL3URdX4xUzav5+KsZB63YzmYgwQWBpv6bb5Z52AJUviatmISyRiwziyLJRSrYGHzXBlh64ML4jGzwJN9JI4K7CI3p/1i0TSmmV3Stl3BMITlQ9t5Jwd7b1T7ZaP+rq3tQ5wTzdbX3p35v44mdOpCHyXkpQV0YIyVZbY4X8ZAzxhh8Dgwhlm2ccledPhKHYiQhCEgR5RlVjqOpLwo8s5WFEQZmSn0X5oYSCLqgT6YKDrZpabo5CD7RA22/c0nVMuzSGLAAzjUdE3rmHn2PDc3z8Nf+QiHTqCSlazPRzO9PA+sBZZrRYFpwOJUiJWK881I0V/M38tVXuZ4tIiaWco0YFLN4N1HKxAZgx2blFPomGx2bWPEcQQYaa7tiObZ1g99yY6AvKI1bZo/OAs4mZ2taJvvkajsFaJmhsbObp6qD1jctsdiMLef+qOT5goLCaoH1mobgDXAXBeHdXFYF4d1cVgXh3VxWBeHdXFYF4d1cVgXh3VxWBeHdXFYF4d1cVgXh3VxWBeHdXFYF4d1cVgXh3Vx2N83DmvMcYFYF4j9TQGx7ZD9jeGwAwLu9wzEFsUypAkXe3WxVxd7dbHXXzX2SulRSeCwHBV6NfMaFXrFP4dHXY3/GBJ2xT/3AXH9RKwS8+wiImQRuip0gpDnEQHpmZMQoTXY+ANO2ZygtRDDgK45UZKW/qhxZqvyPDjPPFshSlxFOwRoy4KLaN+NNlTrwQnc981zMFMss5wwMRr+ygglgpZYvNLQ8CsjsRUkjYK9ahwIkudHA14PNbvIIaTRoNcZXPkdQ68MbqQIllhgK5UTolSyOI3ZdEPir3nMpskbDM8JRXAdVJSHQGLTmSGA2MyHw4Cw8GMkEBbHYJHF/s4vEWyxCHRYm4ucWK3AyKJ2UtCjsTIxEg7bM9p1xqBs7W2OW0QgilSCMrc/kCxetMwuEXDgI9jSIisUETGLivgWhoAOFhJBSfuGLa+J8Pcq9ynBykb+sUKz+wrHapJBiwyLQZuyIO+1OlabsYOJ/UNhW1LYUcDQIgzEXR2bqMLBYVLP0vthKDuga09j7SnH6Pqyb7afQRgznhrnxGHAVAaKJz8Eito6ORP4xD0ciJoWiRHYGBhqm4N2hh8OQz2KZvHpYwQQtWVvfEbkkYzaoTqLjonQL/GIXdQbGahdmvknRkdS0607SVwRea6Mz1D7AaYeFat8SYtunjuuVQTQc7WMuvuwY5JY1kZ5ttL0a70o7Q+omtXXnXHWQAzCVnvbyhSfI1msA2OlcDzzo2CsECZlVi7OQxU+hs95oyGsOe0q8L8rm0MjrPooYYz+aXSEVbvtGgpg1V6Gw1ftn6+6AdZhjyysXpbKIr6BnxgFaoWgEKtSEcMSI6Ct09rlPKHdzg+HtmqmGxZsNS5ER0RbHZeQbrCV4rnicb38luAAY1zzEbw4Jw4LtrZYohInO+c5EG1N4/a8V61zkVYXaXWR1l8x0moDxewHtdog7Y212iB0wVb3X73+bGhrL7qf65+9ttPVrwts7RwDUuDX938o8n9QSwMEFAACAAgAIHXzSrR5nPNEDAAATBgAABcAAAB1bml2ZXJzYWwvdW5pdmVyc2FsLnBuZ+1XaVRT1xa+OLyaVkHpoMhkEbGtAlqHgBhQxCIigzhAFBJ9qUSRBBlCGBJiFWutkCxLRcsUKWCgAVJkCCQQFCvxiQaHBNBwCRABySVhiEkgIeFdoG9a6/14a72//MiXde89Z9+99/ftvc+9Fhzou+LDtR8CALDC74BPCAAsRgDAItqyv8B3tt1ivoX/zOJDfL2BSpHNMHyxBL83YC8AVDE+mj69FL5GXDiAjgcAy4TZn1lPpH0SAKzu8/PZezQJowSxbIp8RjjeTohb3A2wnjxAboxzik3/dRniA+8vD7esuvH4WrHbni/2h/x0oT/oy7wpzpSxR6qbaMLIm/DtIyhILdx9HJXDQJ9/Vhs5ipKniMpfG7qjTqTph1mSUCy1Vt9/3ZVOmR4XAsD95ue31Z3TzbtOYUz09BjB1F3QCgAmdWy7NW2HHafHHloov4dX9ZW6uP2YjqUZa0HYebfdkg+GFDbFxA0AcCHpNwsRFbasPAgAvWNH7fOg4/CSq/6OMO5dgAVYgAVYgAVYgAVYgAVYgP8f+rrbvWYaFwHAGh8YVv6vEPgpwss0KVfcDMWgUfp3RezU0SYyqc2ZG56gqFdMKtygJL7BDADU3XW5ocQQw8+rsZRYljuecNKQYeRLe4q16LgCfrwjxaDksj1U9UWoruvHbGNsyWQa/FUQjk2bGujBvK90x4MYpKi87nUnhUen5m4l18Y77lY/3aY0w4wo6vmG+OOujWMtN4ggT0rkEzSPVmOn5XquLC1V83g9wyZZUcYyVRUMUN6/8KXRlFiqRhKGpGGj+MlguQCP448KDC4dmRDXKLDTbbvH2Br4RiUwqKRJXu1RaTcj7YNaWVTu81hgi/j6Y0OSeQFq6m2WMqz6zV2prkbhOWJYOp6/vi8kdfXpUrlK1Y4Wfwvda3PxyEkiQZ0RqcramfrKRUWVHMS5hv4fN9FdOrk4K00tx62UM5WJ7JkkfyH2oVBcnxwLjSBF90rSSGhDRyIuwhgu/oPfkUlrNyTymDeoGVXn+DwOyaCpDoeGjNozw+R1UB03OS7BBliuufTksoVnlyej4Biyp1w6VK4QjKj3/5q/vtCj1H8/mRbIdjq2A81uy0kgSZ9GXXod0Ku4KU/+63Fu7TNlbKKGxNzYrfkq5cpeYyrVIWJvmIytJ18BJwsyH6+RStofJuHLnEA123QLm5ZsvfZhrNd6lm2R6uGk7q5S4clgDpU49FEaFzc841+hL75Y2JOsLPDSFVrHdCirLUhM3njgPse8l27OOKkfNeDroWs9sY1ZF0xi3bfG1NCsYV44g6vXJd1sdprA/YTJUlYFWHlZ7DDD0kLvmFJf6bT1zBuv6IdnKpmvsuqsq7ZguTH+gihP8Rqwa5vQbE9Z/CR/SEQdbs0jGUb2oXSjkBrh0JfRml5xEskOjRoKjfPYsdWWc7y6UZWKdDhNbQmfwTDP3qoybiFWS03FfpNwLHhbnFQZuEtQ/c6O4f+utYBk2FxonQo7n06MvrgvlPV2xBC/DOLF4kFPQwjLloRTHXTMe3H7dxIUCWXVoAOWn2/a49bMGwWvZKSrtNcPdGGQ2nIpHgF2VROZ8uyhgtRKMM0a7AKuEmX2a1UJchGPqi1Lq41Cqlx8WqwyESe5xNIjB+jSu4sKRUtHRfvxaNKT5zaRarylQh978PAvXllb2Erh8K4zFMydSmvujmj9oZa7zBvV9Cpl4updlgXwF7hEaE9r1E+r24NQW1X/CuGVMx6R/jJzxYXHPclD+dqpOBmvajYM7YMP7GtwMdCl/S36e0pe9TtYsoSPEZ8CQmPU33KS6BYZ5lAWMvswdihnM2M0gOr6zTKxY6PA9dPY9W+/2S4euH2o3SBWPs0azbndbigPEuM3GjPyIjP0Dd0DYS5HHXe/f76PzWk26ZsZ2ubsTkxqBah1nEtHlg15c21C5y3iCJrbro97w3lQbm3dG+xszB2IBCfhBVS2ISVblrDRUlTqFI6bIOVpjqC+j815wcsiMoxlHFK+6Mg3n2SQdmy1hxQSQ6xx+sHAqpU4/lQq0uk9iRpBzLnYqWviC/ISM3jPVtlJbdruBruzVeNhCsTIVfu0ydH1VNL7UVV+OizlqbMREc3DCMFsouLz1rLoJdlEY+w/fJt4FeRlu/QoV1nHqzIzl4Q0q2peZXpBWnQL2pO5zvLiIxJD+LVTX210ykBj4L6cWzoZrTl/DxnX3sH1EuEYqMTtfvZtjcRpXf1IAq6dR20N0RE2k5bjkyVsOOKVEnc9qH4bwsPdhrkaqGEGrUTc7+cJcU2btmTnrCFLlwudodMvMlG53AjuObSMKJi3EmU1eucpNnfXp1BN4XOY17OecB/Susf5gbFPedTso9jLKredq+ZMyZPIdwLXv9mOqLTY3u7fxMPEBrN8K2KkmaiTsrS6c1YQvy1wTqjGT9gprGIVhA70ULT+xW37kJxrVQHRcXAFFOvXJgirrh0APutE2QknBnNj6qCrU+9zTyhuaoj8l5koSGu10xlHJb8enhVdwlfmoomGubJ5hfJyqfCgw5l8yZN3+ThGj73GMyvsaNPjRaGb8aSICkhrZipL3U0fKJb1H4EgMJ1n48+NmDOzPDe7SsCfD7hO0nQ5Lu+/Wdz+FaCg/YHsvvBQYTKMYlHTYw/7ClJV6AgySPKV/rDUDa1LsmnzG3VcXguG8TQlszRviz7RqlfdezXr+Otvmtgv89MSuvkrZmszcri5snv4P6IOUxt1Mg6RN3y3aGVpqCtD/cfHQTaEI9IOT5BgRhu2Y8iR1hK8JU8DtcpC6oNZ1s+kz27lz8nHT4F0yTxjfoVXPoORCRJwi21ykD1JRVR6eAjZBpb5BknnHQ96gE9LTgqrt+NkDOHhnX+zq44Zcx/+uSilPLPEFOnNDZhP7uCR3KhfOjNn7P58x85BDhru2OSIjpcEGayFH+yo719ok+O+BLfOaiFE1+TxfdYP6X7Gz8t2ZZ5FLQmM00hCOZiU4RIJXAqPNwxODTG9dlVkyCWbJKD8zGpQXvWUdkBZH1wq7Lq9rHNgSo+LUssOvuuwJ1PnPIg+b34lebhOCYvEZ3bg/2JSPa2cV3ChKh7UqdYEOlg6ab57q1/ekrJE/HaggtuzK2QGg6XpQDJH1agWJVo+ecTJXZPFE7a5wGK3Yj3JKAnc8Juw63eTr1gx3gGKns9RU1wQDtWUEiOcwXneqq/r35S7gomzRCkopqZ04jScAEvPyd7LidOE8N8P1K/kGbbxTXqIgUHlLb4TSAhjHu0gqXdqdopoJjWTFi0sKcz95M/3yoObgVOUnt76Eu9f7XJBU/VcOi3nWqP0hAW7KkGaCDN2LxSTXEIVdHPnHgtQs0eNLqklIus8p2mn00xJ7tFsjbKyceJJoodLGlh8W4zCJL5A2eE1P1If6Sj6w84ameZkZp2xljnX+jbM6zk2fJ14nq93dpSxB1r3eOb8aDna/OxdDctqhcNpB0vzI8gvnUiMWxEJDOH8vuy5xKC9kTvvFxq00pjVMxRvpAquXqZgeqItsTsCJprMO5xv4HuWlUODhDxiwjnI6VGxavzedfX46aq1Rdapg27AF6TKNF13gyt4e7bXwjOB/GYreQNMGvsQ38IF7tgQLegLSAZB0OU2DTt46NrGW3RiyCGFnSu/VO3AF771JMSrSuTAqbCJhvr5CW+gqGTuliLhplP+XYPHaskyqu6sd42d2caGwZzzx9s9DdEeZgP92p7UUSPO+xBvajBXCrOQnXaeS+S3wuPW3RyI9J82phNMvHFL2lJ9Dc2iz83Dt2UqaWk0QpotUcJHuH7syQJJXW0Q+eT9GfHUDf/dVp0EVdy8I/37cwmDeYaCINfx/ueiG7+/n3Vk4COdJBRrS93ZV8lXRRWdSuq/tpFeV0Y4z1TVAUB9veSjTYYcKdFjqHuIwiPir62+mkhPvyeGt7o9Y0ftGOa0bxSf+4zUYLfMYvfY/Rfn1tQGrgOA8DfarVyQJEr+vLX7UZlDX3DjeKu1bzOzKW2HorySTQI9AeBC2ccIANiz8p/gpmtzba7ZBAAXHx6hXlDB0ZwPhU/NV1n63m4mzfS6cgkAmAdpHjRIZlx7AuBT+G8fRbn/mH4ibcaoS9wHAL0yTsqpzTRfb2e4eQoVnVgagQzvN1GjTFjbseYztXqv77onnF0jrFjwZsBvf6BPpfepS38HUEsDBBQAAgAIACB180pjUB02SwAAAGoAAAAbAAAAdW5pdmVyc2FsL3VuaXZlcnNhbC5wbmcueG1ss7GvyM1RKEstKs7Mz7NVMtQzULK34+WyKShKLctMLVeoAIoBBSFASaESyDVCcMszU0oybJXMTY0RYhmpmekZJbZKpmamcEF9oJEAUEsBAgAAFAACAAgAIHXzSsGkN74IBQAAFxEAAB0AAAAAAAAAAQAAAAAAAAAAAHVuaXZlcnNhbC9jb21tb25fbWVzc2FnZXMubG5nUEsBAgAAFAACAAgAIHXzSuKQXzP1BAAA3hAAAC4AAAAAAAAAAQAAAAAAQwUAAHVuaXZlcnNhbC9jdXN0b21fcHJlc2V0cy8wL2NvbW1vbl9tZXNzYWdlcy5sbmdQSwECAAAUAAIACAAgdfNKpGu+XAYFAADYEAAALgAAAAAAAAABAAAAAACECgAAdW5pdmVyc2FsL2N1c3RvbV9wcmVzZXRzLzEvY29tbW9uX21lc3NhZ2VzLmxuZ1BLAQIAABQAAgAIACB180oYd6eEBwUAAN4QAAAuAAAAAAAAAAEAAAAAANYPAAB1bml2ZXJzYWwvY3VzdG9tX3ByZXNldHMvMi9jb21tb25fbWVzc2FnZXMubG5nUEsBAgAAFAACAAgAIHXzSlUjrMK6AwAAqAwAACcAAAAAAAAAAQAAAAAAKRUAAHVuaXZlcnNhbC9mbGFzaF9wdWJsaXNoaW5nX3NldHRpbmdzLnhtbFBLAQIAABQAAgAIACB180rGL2OVswIAAFEKAAAhAAAAAAAAAAEAAAAAACgZAAB1bml2ZXJzYWwvZmxhc2hfc2tpbl9zZXR0aW5ncy54bWxQSwECAAAUAAIACAAgdfNKc+ZPeokDAAC5CwAAJgAAAAAAAAABAAAAAAAaHAAAdW5pdmVyc2FsL2h0bWxfcHVibGlzaGluZ19zZXR0aW5ncy54bWxQSwECAAAUAAIACAAgdfNKS3kCs6EBAAAuBgAAHwAAAAAAAAABAAAAAADnHwAAdW5pdmVyc2FsL2h0bWxfc2tpbl9zZXR0aW5ncy5qc1BLAQIAABQAAgAIACB180p0850wLQEAAD4DAAAaAAAAAAAAAAEAAAAAAMUhAAB1bml2ZXJzYWwvaTE4bl9wcmVzZXRzLnhtbFBLAQIAABQAAgAIACB180q+7z5wcgAAAHIAAAAcAAAAAAAAAAEAAAAAACojAAB1bml2ZXJzYWwvbG9jYWxfc2V0dGluZ3MueG1sUEsBAgAAFAACAAgARJRXRyO0Tvv7AgAAsAgAABQAAAAAAAAAAQAAAAAA1iMAAHVuaXZlcnNhbC9wbGF5ZXIueG1sUEsBAgAAFAACAAgAIHXzSr6vjpPLDQAAbGQAACkAAAAAAAAAAQAAAAAAAycAAHVuaXZlcnNhbC9za2luX2N1c3RvbWl6YXRpb25fc2V0dGluZ3MueG1sUEsBAgAAFAACAAgAIHXzSrR5nPNEDAAATBgAABcAAAAAAAAAAAAAAAAAFTUAAHVuaXZlcnNhbC91bml2ZXJzYWwucG5nUEsBAgAAFAACAAgAIHXzSmNQHTZLAAAAagAAABsAAAAAAAAAAQAAAAAAjkEAAHVuaXZlcnNhbC91bml2ZXJzYWwucG5nLnhtbFBLBQYAAAAADgAOAF0EAAASQgAAAAA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www.33ppt.com"/>
</p:tagLst>
</file>

<file path=ppt/theme/theme1.xml><?xml version="1.0" encoding="utf-8"?>
<a:theme xmlns:a="http://schemas.openxmlformats.org/drawingml/2006/main" name="www.33ppt.com">
  <a:themeElements>
    <a:clrScheme name="2_Default Design 2">
      <a:dk1>
        <a:srgbClr val="000000"/>
      </a:dk1>
      <a:lt1>
        <a:srgbClr val="FFFFFF"/>
      </a:lt1>
      <a:dk2>
        <a:srgbClr val="AFE91F"/>
      </a:dk2>
      <a:lt2>
        <a:srgbClr val="B2B2B2"/>
      </a:lt2>
      <a:accent1>
        <a:srgbClr val="70D34D"/>
      </a:accent1>
      <a:accent2>
        <a:srgbClr val="4192DB"/>
      </a:accent2>
      <a:accent3>
        <a:srgbClr val="FFFFFF"/>
      </a:accent3>
      <a:accent4>
        <a:srgbClr val="000000"/>
      </a:accent4>
      <a:accent5>
        <a:srgbClr val="BBE6B2"/>
      </a:accent5>
      <a:accent6>
        <a:srgbClr val="3A84C6"/>
      </a:accent6>
      <a:hlink>
        <a:srgbClr val="EC7A24"/>
      </a:hlink>
      <a:folHlink>
        <a:srgbClr val="AB6CCE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FDD903"/>
        </a:dk2>
        <a:lt2>
          <a:srgbClr val="B2B2B2"/>
        </a:lt2>
        <a:accent1>
          <a:srgbClr val="FF9900"/>
        </a:accent1>
        <a:accent2>
          <a:srgbClr val="76C73F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6AB438"/>
        </a:accent6>
        <a:hlink>
          <a:srgbClr val="E2507A"/>
        </a:hlink>
        <a:folHlink>
          <a:srgbClr val="5ACAA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AFE91F"/>
        </a:dk2>
        <a:lt2>
          <a:srgbClr val="B2B2B2"/>
        </a:lt2>
        <a:accent1>
          <a:srgbClr val="70D34D"/>
        </a:accent1>
        <a:accent2>
          <a:srgbClr val="4192DB"/>
        </a:accent2>
        <a:accent3>
          <a:srgbClr val="FFFFFF"/>
        </a:accent3>
        <a:accent4>
          <a:srgbClr val="000000"/>
        </a:accent4>
        <a:accent5>
          <a:srgbClr val="BBE6B2"/>
        </a:accent5>
        <a:accent6>
          <a:srgbClr val="3A84C6"/>
        </a:accent6>
        <a:hlink>
          <a:srgbClr val="EC7A24"/>
        </a:hlink>
        <a:folHlink>
          <a:srgbClr val="AB6C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FF"/>
        </a:lt1>
        <a:dk2>
          <a:srgbClr val="72D3F6"/>
        </a:dk2>
        <a:lt2>
          <a:srgbClr val="B2B2B2"/>
        </a:lt2>
        <a:accent1>
          <a:srgbClr val="51A0E1"/>
        </a:accent1>
        <a:accent2>
          <a:srgbClr val="7FCD53"/>
        </a:accent2>
        <a:accent3>
          <a:srgbClr val="FFFFFF"/>
        </a:accent3>
        <a:accent4>
          <a:srgbClr val="000000"/>
        </a:accent4>
        <a:accent5>
          <a:srgbClr val="B3CDEE"/>
        </a:accent5>
        <a:accent6>
          <a:srgbClr val="72BA4A"/>
        </a:accent6>
        <a:hlink>
          <a:srgbClr val="CB518E"/>
        </a:hlink>
        <a:folHlink>
          <a:srgbClr val="DB862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www.33ppt.com</Template>
  <TotalTime>1520</TotalTime>
  <Words>519</Words>
  <Application>Microsoft Office PowerPoint</Application>
  <PresentationFormat>宽屏</PresentationFormat>
  <Paragraphs>31</Paragraphs>
  <Slides>4</Slides>
  <Notes>4</Notes>
  <HiddenSlides>0</HiddenSlides>
  <MMClips>1</MMClips>
  <ScaleCrop>false</ScaleCrop>
  <HeadingPairs>
    <vt:vector size="8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  <vt:variant>
        <vt:lpstr>自定义放映</vt:lpstr>
      </vt:variant>
      <vt:variant>
        <vt:i4>1</vt:i4>
      </vt:variant>
    </vt:vector>
  </HeadingPairs>
  <TitlesOfParts>
    <vt:vector size="8" baseType="lpstr">
      <vt:lpstr>微软雅黑</vt:lpstr>
      <vt:lpstr>Arial</vt:lpstr>
      <vt:lpstr>www.33ppt.com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Company>www.33ppt.com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清玮 纪</cp:lastModifiedBy>
  <cp:revision>260</cp:revision>
  <cp:lastPrinted>2411-12-30T00:00:00Z</cp:lastPrinted>
  <dcterms:created xsi:type="dcterms:W3CDTF">2017-11-01T06:27:02Z</dcterms:created>
  <dcterms:modified xsi:type="dcterms:W3CDTF">2021-02-24T14:14:59Z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